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6" r:id="rId3"/>
    <p:sldId id="317" r:id="rId4"/>
    <p:sldId id="318" r:id="rId5"/>
    <p:sldId id="308" r:id="rId6"/>
    <p:sldId id="259" r:id="rId7"/>
    <p:sldId id="275" r:id="rId8"/>
    <p:sldId id="290" r:id="rId9"/>
    <p:sldId id="309" r:id="rId10"/>
    <p:sldId id="257" r:id="rId11"/>
    <p:sldId id="274" r:id="rId12"/>
    <p:sldId id="260" r:id="rId13"/>
    <p:sldId id="258" r:id="rId14"/>
    <p:sldId id="261" r:id="rId15"/>
    <p:sldId id="277" r:id="rId16"/>
    <p:sldId id="263" r:id="rId17"/>
    <p:sldId id="264" r:id="rId18"/>
    <p:sldId id="262" r:id="rId19"/>
    <p:sldId id="266" r:id="rId20"/>
    <p:sldId id="265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89" r:id="rId29"/>
    <p:sldId id="276" r:id="rId30"/>
    <p:sldId id="281" r:id="rId31"/>
    <p:sldId id="282" r:id="rId32"/>
    <p:sldId id="283" r:id="rId33"/>
    <p:sldId id="284" r:id="rId34"/>
    <p:sldId id="285" r:id="rId35"/>
    <p:sldId id="286" r:id="rId36"/>
    <p:sldId id="310" r:id="rId37"/>
    <p:sldId id="293" r:id="rId38"/>
    <p:sldId id="291" r:id="rId39"/>
    <p:sldId id="288" r:id="rId40"/>
    <p:sldId id="294" r:id="rId41"/>
    <p:sldId id="295" r:id="rId42"/>
    <p:sldId id="296" r:id="rId43"/>
    <p:sldId id="298" r:id="rId44"/>
    <p:sldId id="292" r:id="rId45"/>
    <p:sldId id="299" r:id="rId46"/>
    <p:sldId id="300" r:id="rId47"/>
    <p:sldId id="311" r:id="rId48"/>
    <p:sldId id="301" r:id="rId49"/>
    <p:sldId id="312" r:id="rId50"/>
    <p:sldId id="314" r:id="rId51"/>
    <p:sldId id="315" r:id="rId52"/>
    <p:sldId id="313" r:id="rId53"/>
    <p:sldId id="305" r:id="rId54"/>
    <p:sldId id="306" r:id="rId55"/>
    <p:sldId id="307" r:id="rId56"/>
    <p:sldId id="302" r:id="rId57"/>
    <p:sldId id="303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97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74C4-7413-4165-A8DE-EE8FA91A5D7B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0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74C4-7413-4165-A8DE-EE8FA91A5D7B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05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74C4-7413-4165-A8DE-EE8FA91A5D7B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1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74C4-7413-4165-A8DE-EE8FA91A5D7B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77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74C4-7413-4165-A8DE-EE8FA91A5D7B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0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74C4-7413-4165-A8DE-EE8FA91A5D7B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74C4-7413-4165-A8DE-EE8FA91A5D7B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91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74C4-7413-4165-A8DE-EE8FA91A5D7B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74C4-7413-4165-A8DE-EE8FA91A5D7B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28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74C4-7413-4165-A8DE-EE8FA91A5D7B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3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74C4-7413-4165-A8DE-EE8FA91A5D7B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70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274C4-7413-4165-A8DE-EE8FA91A5D7B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18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772400" cy="1470025"/>
          </a:xfrm>
        </p:spPr>
        <p:txBody>
          <a:bodyPr/>
          <a:lstStyle/>
          <a:p>
            <a:r>
              <a:rPr lang="en-US" dirty="0" smtClean="0"/>
              <a:t>Introduction to Arduino and Robotics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441575"/>
            <a:ext cx="7315200" cy="8350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Welcome to the Wonderful World of Makers!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25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In The Beginning…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r>
              <a:rPr lang="en-US" dirty="0" smtClean="0"/>
              <a:t>The first Arduino</a:t>
            </a:r>
          </a:p>
          <a:p>
            <a:pPr lvl="1"/>
            <a:r>
              <a:rPr lang="en-US" dirty="0" smtClean="0"/>
              <a:t>955 – 1015 A.D</a:t>
            </a:r>
          </a:p>
          <a:p>
            <a:pPr lvl="1"/>
            <a:r>
              <a:rPr lang="en-US" dirty="0" smtClean="0"/>
              <a:t>King of Italy 1002-1014</a:t>
            </a:r>
          </a:p>
          <a:p>
            <a:r>
              <a:rPr lang="en-US" dirty="0" smtClean="0"/>
              <a:t>Arduino Namesake</a:t>
            </a:r>
          </a:p>
          <a:p>
            <a:pPr lvl="1"/>
            <a:r>
              <a:rPr lang="en-US" dirty="0" smtClean="0"/>
              <a:t>Bar in </a:t>
            </a:r>
            <a:r>
              <a:rPr lang="en-US" dirty="0" err="1" smtClean="0"/>
              <a:t>Ivrea</a:t>
            </a:r>
            <a:r>
              <a:rPr lang="en-US" dirty="0" smtClean="0"/>
              <a:t> Italy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958487"/>
            <a:ext cx="1362456" cy="1394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545294"/>
            <a:ext cx="3076194" cy="2307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743200"/>
            <a:ext cx="2895600" cy="195566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862943" y="4368734"/>
            <a:ext cx="457200" cy="2541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</p:cNvCxnSpPr>
          <p:nvPr/>
        </p:nvCxnSpPr>
        <p:spPr>
          <a:xfrm flipV="1">
            <a:off x="3320143" y="4013167"/>
            <a:ext cx="1371600" cy="4826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66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Arduino Microprocessor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r>
              <a:rPr lang="en-US" dirty="0" smtClean="0"/>
              <a:t>Designed by 5 students </a:t>
            </a:r>
          </a:p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Affordable </a:t>
            </a:r>
          </a:p>
          <a:p>
            <a:pPr lvl="1"/>
            <a:r>
              <a:rPr lang="en-US" dirty="0" smtClean="0"/>
              <a:t>Open Source </a:t>
            </a:r>
          </a:p>
          <a:p>
            <a:pPr lvl="1"/>
            <a:r>
              <a:rPr lang="en-US" dirty="0" smtClean="0"/>
              <a:t>Easy to program for beginners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449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/>
              <a:t>Arduino </a:t>
            </a:r>
            <a:r>
              <a:rPr lang="en-US" dirty="0" smtClean="0"/>
              <a:t>Microprocessor – Success!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Affordable </a:t>
            </a:r>
          </a:p>
          <a:p>
            <a:pPr lvl="2"/>
            <a:r>
              <a:rPr lang="en-US" b="1" dirty="0" smtClean="0">
                <a:solidFill>
                  <a:srgbClr val="00B050"/>
                </a:solidFill>
              </a:rPr>
              <a:t>&lt; $30</a:t>
            </a:r>
          </a:p>
          <a:p>
            <a:pPr lvl="1"/>
            <a:r>
              <a:rPr lang="en-US" dirty="0" smtClean="0"/>
              <a:t>Open Source</a:t>
            </a:r>
          </a:p>
          <a:p>
            <a:pPr lvl="2"/>
            <a:r>
              <a:rPr lang="en-US" b="1" dirty="0" smtClean="0">
                <a:solidFill>
                  <a:srgbClr val="00B050"/>
                </a:solidFill>
              </a:rPr>
              <a:t>Creative Commons license</a:t>
            </a:r>
          </a:p>
          <a:p>
            <a:pPr lvl="1"/>
            <a:r>
              <a:rPr lang="en-US" dirty="0" smtClean="0"/>
              <a:t>Easy to program for beginners</a:t>
            </a:r>
          </a:p>
          <a:p>
            <a:pPr lvl="2"/>
            <a:r>
              <a:rPr lang="en-US" b="1" dirty="0" smtClean="0">
                <a:solidFill>
                  <a:srgbClr val="00B050"/>
                </a:solidFill>
              </a:rPr>
              <a:t>700,000 + Official Arduino Boards sold (2013)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3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Arduino As We Know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4191000" cy="5211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Arduino (2005)</a:t>
            </a:r>
          </a:p>
          <a:p>
            <a:pPr lvl="1"/>
            <a:r>
              <a:rPr lang="en-US" dirty="0" smtClean="0"/>
              <a:t>First board / design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714" y="2057400"/>
            <a:ext cx="2667000" cy="22882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57400"/>
            <a:ext cx="3185528" cy="2319338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4572000" y="914399"/>
            <a:ext cx="4191000" cy="521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Arduino Uno (2010)</a:t>
            </a:r>
          </a:p>
          <a:p>
            <a:pPr lvl="1"/>
            <a:r>
              <a:rPr lang="en-US" dirty="0" smtClean="0"/>
              <a:t>R3 Released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Arduino 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r>
              <a:rPr lang="en-US" dirty="0" smtClean="0"/>
              <a:t>Arduino Uno R3</a:t>
            </a:r>
          </a:p>
          <a:p>
            <a:r>
              <a:rPr lang="en-US" dirty="0" smtClean="0"/>
              <a:t>Arduino Yun (</a:t>
            </a:r>
            <a:r>
              <a:rPr lang="en-US" dirty="0" err="1" smtClean="0"/>
              <a:t>linux</a:t>
            </a:r>
            <a:r>
              <a:rPr lang="en-US" dirty="0" smtClean="0"/>
              <a:t> and </a:t>
            </a:r>
            <a:r>
              <a:rPr lang="en-US" dirty="0" err="1" smtClean="0"/>
              <a:t>Wifi</a:t>
            </a:r>
            <a:r>
              <a:rPr lang="en-US" dirty="0" smtClean="0"/>
              <a:t> built in)</a:t>
            </a:r>
          </a:p>
          <a:p>
            <a:r>
              <a:rPr lang="en-US" dirty="0" smtClean="0"/>
              <a:t>Trinket Pro (Arduino compatible)</a:t>
            </a:r>
          </a:p>
          <a:p>
            <a:r>
              <a:rPr lang="en-US" dirty="0" smtClean="0"/>
              <a:t>Shields</a:t>
            </a:r>
          </a:p>
          <a:p>
            <a:pPr lvl="1"/>
            <a:r>
              <a:rPr lang="en-US" dirty="0" smtClean="0"/>
              <a:t>Motor / Servo controllers</a:t>
            </a:r>
          </a:p>
          <a:p>
            <a:pPr lvl="1"/>
            <a:r>
              <a:rPr lang="en-US" dirty="0" err="1" smtClean="0"/>
              <a:t>BlueTooth</a:t>
            </a:r>
            <a:r>
              <a:rPr lang="en-US" dirty="0" smtClean="0"/>
              <a:t> LTE</a:t>
            </a:r>
          </a:p>
          <a:p>
            <a:pPr lvl="1"/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Data Logging</a:t>
            </a:r>
          </a:p>
          <a:p>
            <a:pPr lvl="1"/>
            <a:r>
              <a:rPr lang="en-US" dirty="0" smtClean="0"/>
              <a:t>Many more!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53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14400"/>
            <a:ext cx="7391400" cy="52117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 smtClean="0"/>
              <a:t>But what can it do?</a:t>
            </a:r>
          </a:p>
          <a:p>
            <a:pPr marL="0" indent="0">
              <a:buNone/>
            </a:pPr>
            <a:endParaRPr lang="en-US" sz="48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05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smtClean="0"/>
              <a:t>Twitter enabled coffee maker.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235" y="914400"/>
            <a:ext cx="4928763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4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smtClean="0"/>
              <a:t>Remote Bartender.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990600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smtClean="0"/>
              <a:t>Shoes that flash when you walk.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0"/>
            <a:ext cx="4114800" cy="44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smtClean="0"/>
              <a:t>Turn Signal Jacket.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8382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2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b="1" cap="all" dirty="0">
                <a:solidFill>
                  <a:srgbClr val="C00000"/>
                </a:solidFill>
              </a:rPr>
              <a:t>WELCOME</a:t>
            </a:r>
            <a:r>
              <a:rPr lang="en-US" b="1" cap="all" dirty="0" smtClean="0">
                <a:solidFill>
                  <a:srgbClr val="C00000"/>
                </a:solidFill>
              </a:rPr>
              <a:t>!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5259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 smtClean="0"/>
              <a:t>Girl </a:t>
            </a:r>
            <a:r>
              <a:rPr lang="en-US" dirty="0"/>
              <a:t>Develop It is here to provide affordable and accessible programs to learn software through mentorship and hands-on instruction.</a:t>
            </a:r>
          </a:p>
          <a:p>
            <a:pPr marL="0" indent="0" fontAlgn="base">
              <a:buNone/>
            </a:pPr>
            <a:r>
              <a:rPr lang="en-US" dirty="0"/>
              <a:t>Some "rules"</a:t>
            </a:r>
          </a:p>
          <a:p>
            <a:pPr fontAlgn="base"/>
            <a:r>
              <a:rPr lang="en-US" dirty="0"/>
              <a:t>We are here for you!</a:t>
            </a:r>
          </a:p>
          <a:p>
            <a:pPr fontAlgn="base"/>
            <a:r>
              <a:rPr lang="en-US" dirty="0"/>
              <a:t>Every question is important</a:t>
            </a:r>
          </a:p>
          <a:p>
            <a:pPr fontAlgn="base"/>
            <a:r>
              <a:rPr lang="en-US" dirty="0"/>
              <a:t>Help each other</a:t>
            </a:r>
          </a:p>
          <a:p>
            <a:pPr fontAlgn="base"/>
            <a:r>
              <a:rPr lang="en-US" dirty="0"/>
              <a:t>Have fun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smtClean="0"/>
              <a:t>Segway style skateboard.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838200"/>
            <a:ext cx="4753311" cy="35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0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err="1" smtClean="0"/>
              <a:t>Quadcopters</a:t>
            </a:r>
            <a:r>
              <a:rPr lang="en-US" sz="4000" dirty="0" smtClean="0"/>
              <a:t>!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990600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9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smtClean="0"/>
              <a:t>3D Printers!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762000"/>
            <a:ext cx="4762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smtClean="0"/>
              <a:t>RFID Cat Door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829" y="948871"/>
            <a:ext cx="2895600" cy="386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29" y="948871"/>
            <a:ext cx="28956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0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smtClean="0"/>
              <a:t>Remote Controlled Lawnmower.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914400"/>
            <a:ext cx="56134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5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smtClean="0"/>
              <a:t>Sonic Glove for the blind.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990600"/>
            <a:ext cx="388025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smtClean="0"/>
              <a:t>Flame throwing Jack O’ Lantern.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990600"/>
            <a:ext cx="5016808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4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62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err="1" smtClean="0"/>
              <a:t>GeeDee</a:t>
            </a:r>
            <a:endParaRPr lang="en-US" sz="4000" dirty="0" smtClean="0"/>
          </a:p>
          <a:p>
            <a:pPr marL="457200" lvl="1" indent="0">
              <a:buNone/>
            </a:pPr>
            <a:r>
              <a:rPr lang="en-US" sz="4000" dirty="0" smtClean="0"/>
              <a:t> BOTS!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38200"/>
            <a:ext cx="66294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3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685800"/>
            <a:ext cx="3810000" cy="52117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 smtClean="0"/>
              <a:t>Hardware</a:t>
            </a:r>
          </a:p>
          <a:p>
            <a:r>
              <a:rPr lang="en-US" dirty="0" smtClean="0"/>
              <a:t>Microprocessor</a:t>
            </a:r>
          </a:p>
          <a:p>
            <a:r>
              <a:rPr lang="en-US" dirty="0" smtClean="0"/>
              <a:t>Sensors</a:t>
            </a:r>
          </a:p>
          <a:p>
            <a:r>
              <a:rPr lang="en-US" dirty="0" smtClean="0"/>
              <a:t>Motors</a:t>
            </a:r>
          </a:p>
          <a:p>
            <a:r>
              <a:rPr lang="en-US" dirty="0" smtClean="0"/>
              <a:t>Power</a:t>
            </a:r>
          </a:p>
          <a:p>
            <a:pPr marL="0" indent="0" algn="ctr">
              <a:buNone/>
            </a:pPr>
            <a:r>
              <a:rPr lang="en-US" sz="4000" dirty="0" smtClean="0"/>
              <a:t>Software</a:t>
            </a:r>
            <a:endParaRPr lang="en-US" sz="4000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415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GeeDee</a:t>
            </a:r>
            <a:r>
              <a:rPr lang="en-US" dirty="0" smtClean="0"/>
              <a:t> 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685800"/>
            <a:ext cx="5257800" cy="5211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Hardware</a:t>
            </a:r>
          </a:p>
          <a:p>
            <a:r>
              <a:rPr lang="en-US" dirty="0" smtClean="0"/>
              <a:t>Microprocessor</a:t>
            </a:r>
          </a:p>
          <a:p>
            <a:pPr lvl="1"/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Adafruit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 Trinket – 5V</a:t>
            </a:r>
          </a:p>
          <a:p>
            <a:r>
              <a:rPr lang="en-US" dirty="0" smtClean="0"/>
              <a:t>Sensors</a:t>
            </a:r>
          </a:p>
          <a:p>
            <a:r>
              <a:rPr lang="en-US" dirty="0" smtClean="0"/>
              <a:t>Motors</a:t>
            </a:r>
          </a:p>
          <a:p>
            <a:r>
              <a:rPr lang="en-US" dirty="0" smtClean="0"/>
              <a:t>Power</a:t>
            </a:r>
          </a:p>
          <a:p>
            <a:pPr marL="0" indent="0" algn="ctr">
              <a:buNone/>
            </a:pPr>
            <a:r>
              <a:rPr lang="en-US" sz="4000" dirty="0" smtClean="0"/>
              <a:t>Software</a:t>
            </a:r>
            <a:endParaRPr lang="en-US" sz="4000" dirty="0"/>
          </a:p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IDE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14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Upcoming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991600" cy="4525963"/>
          </a:xfrm>
        </p:spPr>
        <p:txBody>
          <a:bodyPr/>
          <a:lstStyle/>
          <a:p>
            <a:r>
              <a:rPr lang="en-US" dirty="0" smtClean="0"/>
              <a:t>Nov 1 – Code &amp; Coffee (free)</a:t>
            </a:r>
          </a:p>
          <a:p>
            <a:r>
              <a:rPr lang="en-US" dirty="0" smtClean="0"/>
              <a:t>2016</a:t>
            </a:r>
          </a:p>
          <a:p>
            <a:pPr lvl="1"/>
            <a:r>
              <a:rPr lang="en-US" dirty="0" smtClean="0"/>
              <a:t>Introduction to HTML and CSS</a:t>
            </a:r>
          </a:p>
          <a:p>
            <a:pPr lvl="1"/>
            <a:r>
              <a:rPr lang="en-US" dirty="0" smtClean="0"/>
              <a:t>Introduction to Programming with Python</a:t>
            </a:r>
          </a:p>
          <a:p>
            <a:pPr lvl="1"/>
            <a:r>
              <a:rPr lang="en-US" dirty="0" smtClean="0"/>
              <a:t>Introduction to Databases and SQL (I &amp; II)</a:t>
            </a:r>
          </a:p>
          <a:p>
            <a:pPr lvl="1"/>
            <a:r>
              <a:rPr lang="en-US" dirty="0" smtClean="0"/>
              <a:t>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57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685800"/>
            <a:ext cx="3810000" cy="52117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 smtClean="0"/>
              <a:t>Hardware</a:t>
            </a:r>
          </a:p>
          <a:p>
            <a:r>
              <a:rPr lang="en-US" dirty="0" smtClean="0"/>
              <a:t>Microprocessor</a:t>
            </a:r>
          </a:p>
          <a:p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Sensors</a:t>
            </a:r>
          </a:p>
          <a:p>
            <a:r>
              <a:rPr lang="en-US" dirty="0" smtClean="0"/>
              <a:t>Motors</a:t>
            </a:r>
          </a:p>
          <a:p>
            <a:r>
              <a:rPr lang="en-US" dirty="0" smtClean="0"/>
              <a:t>Power</a:t>
            </a:r>
          </a:p>
          <a:p>
            <a:pPr marL="0" indent="0" algn="ctr">
              <a:buNone/>
            </a:pPr>
            <a:r>
              <a:rPr lang="en-US" sz="4000" dirty="0" smtClean="0"/>
              <a:t>Software</a:t>
            </a:r>
            <a:endParaRPr lang="en-US" sz="40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500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838200"/>
            <a:ext cx="4648200" cy="4525963"/>
          </a:xfrm>
        </p:spPr>
        <p:txBody>
          <a:bodyPr/>
          <a:lstStyle/>
          <a:p>
            <a:r>
              <a:rPr lang="en-US" dirty="0" smtClean="0"/>
              <a:t>Movement</a:t>
            </a:r>
          </a:p>
          <a:p>
            <a:r>
              <a:rPr lang="en-US" dirty="0" smtClean="0"/>
              <a:t>Distance</a:t>
            </a:r>
          </a:p>
          <a:p>
            <a:r>
              <a:rPr lang="en-US" dirty="0" smtClean="0"/>
              <a:t>Light</a:t>
            </a:r>
          </a:p>
          <a:p>
            <a:r>
              <a:rPr lang="en-US" dirty="0" smtClean="0"/>
              <a:t>Environment</a:t>
            </a:r>
          </a:p>
          <a:p>
            <a:r>
              <a:rPr lang="en-US" dirty="0" smtClean="0"/>
              <a:t>Pressure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914400"/>
            <a:ext cx="436579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4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Movement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838200"/>
            <a:ext cx="4648200" cy="4525963"/>
          </a:xfrm>
        </p:spPr>
        <p:txBody>
          <a:bodyPr/>
          <a:lstStyle/>
          <a:p>
            <a:r>
              <a:rPr lang="en-US" dirty="0" smtClean="0"/>
              <a:t>Accelerometer</a:t>
            </a:r>
          </a:p>
          <a:p>
            <a:pPr lvl="1"/>
            <a:r>
              <a:rPr lang="en-US" dirty="0" smtClean="0"/>
              <a:t>How fast?</a:t>
            </a:r>
          </a:p>
          <a:p>
            <a:r>
              <a:rPr lang="en-US" dirty="0" err="1" smtClean="0"/>
              <a:t>Gryo</a:t>
            </a:r>
            <a:endParaRPr lang="en-US" dirty="0" smtClean="0"/>
          </a:p>
          <a:p>
            <a:pPr lvl="1"/>
            <a:r>
              <a:rPr lang="en-US" dirty="0" smtClean="0"/>
              <a:t>Tilt &amp; Direction</a:t>
            </a:r>
          </a:p>
          <a:p>
            <a:r>
              <a:rPr lang="en-US" dirty="0" smtClean="0"/>
              <a:t>Compass</a:t>
            </a:r>
          </a:p>
          <a:p>
            <a:pPr lvl="1"/>
            <a:r>
              <a:rPr lang="en-US" dirty="0" smtClean="0"/>
              <a:t>Direction </a:t>
            </a:r>
          </a:p>
          <a:p>
            <a:r>
              <a:rPr lang="en-US" dirty="0" smtClean="0"/>
              <a:t>Proximity</a:t>
            </a:r>
          </a:p>
          <a:p>
            <a:pPr lvl="1"/>
            <a:r>
              <a:rPr lang="en-US" dirty="0" smtClean="0"/>
              <a:t>Detect movement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17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Distance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838200"/>
            <a:ext cx="4648200" cy="4525963"/>
          </a:xfrm>
        </p:spPr>
        <p:txBody>
          <a:bodyPr/>
          <a:lstStyle/>
          <a:p>
            <a:r>
              <a:rPr lang="en-US" dirty="0" smtClean="0"/>
              <a:t>Ultrasonic</a:t>
            </a:r>
          </a:p>
          <a:p>
            <a:pPr lvl="1"/>
            <a:r>
              <a:rPr lang="en-US" dirty="0" smtClean="0"/>
              <a:t>Uses sound waves</a:t>
            </a:r>
          </a:p>
          <a:p>
            <a:r>
              <a:rPr lang="en-US" dirty="0" smtClean="0"/>
              <a:t>Laser</a:t>
            </a:r>
          </a:p>
          <a:p>
            <a:pPr lvl="1"/>
            <a:r>
              <a:rPr lang="en-US" dirty="0" smtClean="0"/>
              <a:t>Uses laser light</a:t>
            </a:r>
          </a:p>
          <a:p>
            <a:r>
              <a:rPr lang="en-US" dirty="0" smtClean="0"/>
              <a:t>Encoder</a:t>
            </a:r>
          </a:p>
          <a:p>
            <a:pPr lvl="1"/>
            <a:r>
              <a:rPr lang="en-US" dirty="0" smtClean="0"/>
              <a:t>Revolutions</a:t>
            </a:r>
          </a:p>
        </p:txBody>
      </p:sp>
    </p:spTree>
    <p:extLst>
      <p:ext uri="{BB962C8B-B14F-4D97-AF65-F5344CB8AC3E}">
        <p14:creationId xmlns:p14="http://schemas.microsoft.com/office/powerpoint/2010/main" val="78122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Light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838200"/>
            <a:ext cx="4648200" cy="4525963"/>
          </a:xfrm>
        </p:spPr>
        <p:txBody>
          <a:bodyPr/>
          <a:lstStyle/>
          <a:p>
            <a:r>
              <a:rPr lang="en-US" dirty="0" smtClean="0"/>
              <a:t>Reflectance</a:t>
            </a:r>
          </a:p>
          <a:p>
            <a:pPr lvl="1"/>
            <a:r>
              <a:rPr lang="en-US" dirty="0" smtClean="0"/>
              <a:t>Amount of light</a:t>
            </a:r>
          </a:p>
          <a:p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Wavelength</a:t>
            </a:r>
          </a:p>
        </p:txBody>
      </p:sp>
    </p:spTree>
    <p:extLst>
      <p:ext uri="{BB962C8B-B14F-4D97-AF65-F5344CB8AC3E}">
        <p14:creationId xmlns:p14="http://schemas.microsoft.com/office/powerpoint/2010/main" val="312279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Environment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838200"/>
            <a:ext cx="4648200" cy="4525963"/>
          </a:xfrm>
        </p:spPr>
        <p:txBody>
          <a:bodyPr/>
          <a:lstStyle/>
          <a:p>
            <a:r>
              <a:rPr lang="en-US" dirty="0" smtClean="0"/>
              <a:t>Temperature</a:t>
            </a:r>
          </a:p>
          <a:p>
            <a:r>
              <a:rPr lang="en-US" dirty="0" smtClean="0"/>
              <a:t>Humidity</a:t>
            </a:r>
          </a:p>
          <a:p>
            <a:r>
              <a:rPr lang="en-US" dirty="0" smtClean="0"/>
              <a:t>Gas</a:t>
            </a:r>
          </a:p>
        </p:txBody>
      </p:sp>
    </p:spTree>
    <p:extLst>
      <p:ext uri="{BB962C8B-B14F-4D97-AF65-F5344CB8AC3E}">
        <p14:creationId xmlns:p14="http://schemas.microsoft.com/office/powerpoint/2010/main" val="197001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Pressure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838200"/>
            <a:ext cx="4648200" cy="4525963"/>
          </a:xfrm>
        </p:spPr>
        <p:txBody>
          <a:bodyPr/>
          <a:lstStyle/>
          <a:p>
            <a:r>
              <a:rPr lang="en-US" dirty="0" smtClean="0"/>
              <a:t>Flex</a:t>
            </a:r>
          </a:p>
          <a:p>
            <a:r>
              <a:rPr lang="en-US" dirty="0" smtClean="0"/>
              <a:t>Weight</a:t>
            </a:r>
          </a:p>
          <a:p>
            <a:r>
              <a:rPr lang="en-US" dirty="0" smtClean="0"/>
              <a:t>Barometric</a:t>
            </a:r>
          </a:p>
        </p:txBody>
      </p:sp>
    </p:spTree>
    <p:extLst>
      <p:ext uri="{BB962C8B-B14F-4D97-AF65-F5344CB8AC3E}">
        <p14:creationId xmlns:p14="http://schemas.microsoft.com/office/powerpoint/2010/main" val="249671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GeeDee</a:t>
            </a:r>
            <a:r>
              <a:rPr lang="en-US" dirty="0" smtClean="0"/>
              <a:t> 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685800"/>
            <a:ext cx="5257800" cy="52117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000" dirty="0" smtClean="0"/>
              <a:t>Hardware</a:t>
            </a:r>
          </a:p>
          <a:p>
            <a:r>
              <a:rPr lang="en-US" dirty="0" smtClean="0"/>
              <a:t>Microprocessor</a:t>
            </a:r>
          </a:p>
          <a:p>
            <a:pPr lvl="1"/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Adafruit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 Trinket – 5V</a:t>
            </a:r>
          </a:p>
          <a:p>
            <a:r>
              <a:rPr lang="en-US" dirty="0" smtClean="0"/>
              <a:t>Sensors</a:t>
            </a:r>
          </a:p>
          <a:p>
            <a:pPr lvl="1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HC-SR04 Ultrasonic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</a:t>
            </a:r>
          </a:p>
          <a:p>
            <a:r>
              <a:rPr lang="en-US" dirty="0" smtClean="0"/>
              <a:t>Motors</a:t>
            </a:r>
          </a:p>
          <a:p>
            <a:r>
              <a:rPr lang="en-US" dirty="0" smtClean="0"/>
              <a:t>Power</a:t>
            </a:r>
          </a:p>
          <a:p>
            <a:pPr marL="0" indent="0" algn="ctr">
              <a:buNone/>
            </a:pPr>
            <a:r>
              <a:rPr lang="en-US" sz="4000" dirty="0" smtClean="0"/>
              <a:t>Software</a:t>
            </a:r>
            <a:endParaRPr lang="en-US" sz="4000" dirty="0"/>
          </a:p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IDE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296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685800"/>
            <a:ext cx="3810000" cy="52117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 smtClean="0"/>
              <a:t>Hardware</a:t>
            </a:r>
          </a:p>
          <a:p>
            <a:r>
              <a:rPr lang="en-US" dirty="0" smtClean="0"/>
              <a:t>Microprocessor</a:t>
            </a:r>
          </a:p>
          <a:p>
            <a:r>
              <a:rPr lang="en-US" dirty="0" smtClean="0"/>
              <a:t>Sensors</a:t>
            </a:r>
          </a:p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Motors</a:t>
            </a:r>
          </a:p>
          <a:p>
            <a:r>
              <a:rPr lang="en-US" dirty="0" smtClean="0"/>
              <a:t>Power</a:t>
            </a:r>
          </a:p>
          <a:p>
            <a:pPr marL="0" indent="0" algn="ctr">
              <a:buNone/>
            </a:pPr>
            <a:r>
              <a:rPr lang="en-US" sz="4000" dirty="0" smtClean="0"/>
              <a:t>Software</a:t>
            </a:r>
            <a:endParaRPr lang="en-US" sz="4000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641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Motors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838200"/>
            <a:ext cx="4648200" cy="4525963"/>
          </a:xfrm>
        </p:spPr>
        <p:txBody>
          <a:bodyPr/>
          <a:lstStyle/>
          <a:p>
            <a:r>
              <a:rPr lang="en-US" dirty="0" smtClean="0"/>
              <a:t>Electric</a:t>
            </a:r>
          </a:p>
          <a:p>
            <a:r>
              <a:rPr lang="en-US" dirty="0" smtClean="0"/>
              <a:t>Stepper</a:t>
            </a:r>
          </a:p>
          <a:p>
            <a:r>
              <a:rPr lang="en-US" dirty="0" smtClean="0"/>
              <a:t>Servo</a:t>
            </a:r>
          </a:p>
        </p:txBody>
      </p:sp>
    </p:spTree>
    <p:extLst>
      <p:ext uri="{BB962C8B-B14F-4D97-AF65-F5344CB8AC3E}">
        <p14:creationId xmlns:p14="http://schemas.microsoft.com/office/powerpoint/2010/main" val="375078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Introductions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Name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Favorite Holiday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08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Electric Motors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4648200" cy="4525963"/>
          </a:xfrm>
        </p:spPr>
        <p:txBody>
          <a:bodyPr/>
          <a:lstStyle/>
          <a:p>
            <a:r>
              <a:rPr lang="en-US" dirty="0" smtClean="0"/>
              <a:t>Voltage (3 – 6 V)</a:t>
            </a:r>
          </a:p>
          <a:p>
            <a:r>
              <a:rPr lang="en-US" dirty="0" smtClean="0"/>
              <a:t>RPM</a:t>
            </a:r>
          </a:p>
          <a:p>
            <a:r>
              <a:rPr lang="en-US" dirty="0" smtClean="0"/>
              <a:t>Gearing</a:t>
            </a:r>
          </a:p>
          <a:p>
            <a:r>
              <a:rPr lang="en-US" dirty="0" smtClean="0"/>
              <a:t>Controller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914400"/>
            <a:ext cx="446733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Stepper Motors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33919"/>
            <a:ext cx="4648200" cy="4525963"/>
          </a:xfrm>
        </p:spPr>
        <p:txBody>
          <a:bodyPr/>
          <a:lstStyle/>
          <a:p>
            <a:r>
              <a:rPr lang="en-US" dirty="0" smtClean="0"/>
              <a:t>Precise movement</a:t>
            </a:r>
          </a:p>
          <a:p>
            <a:r>
              <a:rPr lang="en-US" dirty="0" smtClean="0"/>
              <a:t>Current Draw</a:t>
            </a:r>
          </a:p>
          <a:p>
            <a:r>
              <a:rPr lang="en-US" dirty="0" smtClean="0"/>
              <a:t>Driver</a:t>
            </a:r>
          </a:p>
          <a:p>
            <a:r>
              <a:rPr lang="en-US" dirty="0" smtClean="0"/>
              <a:t>Voltage (12V +)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88" y="914400"/>
            <a:ext cx="527957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Servo Motors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4648200" cy="4525963"/>
          </a:xfrm>
        </p:spPr>
        <p:txBody>
          <a:bodyPr/>
          <a:lstStyle/>
          <a:p>
            <a:r>
              <a:rPr lang="en-US" dirty="0" smtClean="0"/>
              <a:t>Limited movement</a:t>
            </a:r>
          </a:p>
          <a:p>
            <a:r>
              <a:rPr lang="en-US" dirty="0" smtClean="0"/>
              <a:t>Continuous Rotation</a:t>
            </a:r>
          </a:p>
          <a:p>
            <a:r>
              <a:rPr lang="en-US" dirty="0" smtClean="0"/>
              <a:t>Signal Pulse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940" y="914400"/>
            <a:ext cx="477192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0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GeeDee</a:t>
            </a:r>
            <a:r>
              <a:rPr lang="en-US" dirty="0" smtClean="0"/>
              <a:t> 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685800"/>
            <a:ext cx="5257800" cy="521176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000" dirty="0" smtClean="0"/>
              <a:t>Hardware</a:t>
            </a:r>
          </a:p>
          <a:p>
            <a:r>
              <a:rPr lang="en-US" dirty="0" smtClean="0"/>
              <a:t>Microprocessor</a:t>
            </a:r>
          </a:p>
          <a:p>
            <a:pPr lvl="1"/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Adafruit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 Trinket – 5V</a:t>
            </a:r>
          </a:p>
          <a:p>
            <a:r>
              <a:rPr lang="en-US" dirty="0" smtClean="0"/>
              <a:t>Sensors</a:t>
            </a:r>
          </a:p>
          <a:p>
            <a:pPr lvl="1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HC-SR04 Ultrasonic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</a:t>
            </a:r>
          </a:p>
          <a:p>
            <a:r>
              <a:rPr lang="en-US" dirty="0" smtClean="0"/>
              <a:t>Motors</a:t>
            </a:r>
          </a:p>
          <a:p>
            <a:pPr lvl="1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 Rotation Servos</a:t>
            </a:r>
          </a:p>
          <a:p>
            <a:r>
              <a:rPr lang="en-US" dirty="0" smtClean="0"/>
              <a:t>Power</a:t>
            </a:r>
          </a:p>
          <a:p>
            <a:pPr marL="0" indent="0" algn="ctr">
              <a:buNone/>
            </a:pPr>
            <a:r>
              <a:rPr lang="en-US" sz="4000" dirty="0" smtClean="0"/>
              <a:t>Software</a:t>
            </a:r>
            <a:endParaRPr lang="en-US" sz="4000" dirty="0"/>
          </a:p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IDE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633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685800"/>
            <a:ext cx="3810000" cy="52117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 smtClean="0"/>
              <a:t>Hardware</a:t>
            </a:r>
          </a:p>
          <a:p>
            <a:r>
              <a:rPr lang="en-US" dirty="0" smtClean="0"/>
              <a:t>Microprocessor</a:t>
            </a:r>
          </a:p>
          <a:p>
            <a:r>
              <a:rPr lang="en-US" dirty="0" smtClean="0"/>
              <a:t>Sensors</a:t>
            </a:r>
          </a:p>
          <a:p>
            <a:r>
              <a:rPr lang="en-US" dirty="0" smtClean="0"/>
              <a:t>Motors</a:t>
            </a:r>
          </a:p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</a:t>
            </a:r>
          </a:p>
          <a:p>
            <a:pPr marL="0" indent="0" algn="ctr">
              <a:buNone/>
            </a:pPr>
            <a:r>
              <a:rPr lang="en-US" sz="4000" dirty="0" smtClean="0"/>
              <a:t>Software</a:t>
            </a:r>
            <a:endParaRPr lang="en-US" sz="4000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235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838200"/>
            <a:ext cx="4648200" cy="4525963"/>
          </a:xfrm>
        </p:spPr>
        <p:txBody>
          <a:bodyPr/>
          <a:lstStyle/>
          <a:p>
            <a:r>
              <a:rPr lang="en-US" dirty="0" smtClean="0"/>
              <a:t>Batteries</a:t>
            </a:r>
          </a:p>
          <a:p>
            <a:r>
              <a:rPr lang="en-US" dirty="0" smtClean="0"/>
              <a:t>USB</a:t>
            </a:r>
          </a:p>
        </p:txBody>
      </p:sp>
    </p:spTree>
    <p:extLst>
      <p:ext uri="{BB962C8B-B14F-4D97-AF65-F5344CB8AC3E}">
        <p14:creationId xmlns:p14="http://schemas.microsoft.com/office/powerpoint/2010/main" val="266204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GeeDee</a:t>
            </a:r>
            <a:r>
              <a:rPr lang="en-US" dirty="0" smtClean="0"/>
              <a:t> 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685800"/>
            <a:ext cx="5257800" cy="5211763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 smtClean="0"/>
              <a:t>Hardware</a:t>
            </a:r>
          </a:p>
          <a:p>
            <a:r>
              <a:rPr lang="en-US" dirty="0" smtClean="0"/>
              <a:t>Microprocessor</a:t>
            </a:r>
          </a:p>
          <a:p>
            <a:pPr lvl="1"/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Adafruit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 Trinket – 5V</a:t>
            </a:r>
          </a:p>
          <a:p>
            <a:r>
              <a:rPr lang="en-US" dirty="0" smtClean="0"/>
              <a:t>Sensors</a:t>
            </a:r>
          </a:p>
          <a:p>
            <a:pPr lvl="1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HC-SR04 Ultrasonic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</a:t>
            </a:r>
          </a:p>
          <a:p>
            <a:r>
              <a:rPr lang="en-US" dirty="0" smtClean="0"/>
              <a:t>Motors</a:t>
            </a:r>
          </a:p>
          <a:p>
            <a:pPr lvl="1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 Rotation Servos</a:t>
            </a:r>
          </a:p>
          <a:p>
            <a:r>
              <a:rPr lang="en-US" dirty="0" smtClean="0"/>
              <a:t>Power</a:t>
            </a:r>
          </a:p>
          <a:p>
            <a:pPr lvl="1"/>
            <a:r>
              <a:rPr lang="en-US" sz="3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Batteries (4 – AA)</a:t>
            </a:r>
          </a:p>
          <a:p>
            <a:pPr marL="0" indent="0" algn="ctr">
              <a:buNone/>
            </a:pPr>
            <a:r>
              <a:rPr lang="en-US" sz="4000" dirty="0" smtClean="0"/>
              <a:t>Software</a:t>
            </a:r>
            <a:endParaRPr lang="en-US" sz="4000" dirty="0"/>
          </a:p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IDE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127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672"/>
            <a:ext cx="7772400" cy="1470025"/>
          </a:xfrm>
        </p:spPr>
        <p:txBody>
          <a:bodyPr/>
          <a:lstStyle/>
          <a:p>
            <a:r>
              <a:rPr lang="en-US" dirty="0" err="1" smtClean="0"/>
              <a:t>GeeDee</a:t>
            </a:r>
            <a:r>
              <a:rPr lang="en-US" dirty="0" smtClean="0"/>
              <a:t> Assembly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1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Wheel Assembly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14400"/>
            <a:ext cx="3556000" cy="26670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914400"/>
            <a:ext cx="3581400" cy="2686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733800"/>
            <a:ext cx="3581400" cy="2686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020" y="3676650"/>
            <a:ext cx="37338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5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Wheel Mount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685800"/>
            <a:ext cx="4064000" cy="30480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685800"/>
            <a:ext cx="4038600" cy="302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81000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0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What Are Little Bots Made Of?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066800"/>
            <a:ext cx="4419600" cy="4525963"/>
          </a:xfrm>
        </p:spPr>
        <p:txBody>
          <a:bodyPr/>
          <a:lstStyle/>
          <a:p>
            <a:r>
              <a:rPr lang="en-US" dirty="0" smtClean="0"/>
              <a:t>Foam board</a:t>
            </a:r>
          </a:p>
          <a:p>
            <a:r>
              <a:rPr lang="en-US" dirty="0" smtClean="0"/>
              <a:t>Old CDs</a:t>
            </a:r>
          </a:p>
          <a:p>
            <a:r>
              <a:rPr lang="en-US" dirty="0" smtClean="0"/>
              <a:t>Electrical Box</a:t>
            </a:r>
          </a:p>
          <a:p>
            <a:r>
              <a:rPr lang="en-US" dirty="0" smtClean="0"/>
              <a:t>Yardsticks</a:t>
            </a:r>
          </a:p>
          <a:p>
            <a:r>
              <a:rPr lang="en-US" dirty="0" smtClean="0"/>
              <a:t>Flexible Cutting Board</a:t>
            </a:r>
          </a:p>
          <a:p>
            <a:r>
              <a:rPr lang="en-US" dirty="0" smtClean="0"/>
              <a:t>DUCT TAPE!!!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5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Tires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0"/>
            <a:ext cx="3962400" cy="2971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76" y="695004"/>
            <a:ext cx="4055724" cy="304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2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Connecting the Parts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93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Solderless Breadboard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50" y="2243931"/>
            <a:ext cx="1714500" cy="17145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62000"/>
            <a:ext cx="7620000" cy="453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1138" y="3771452"/>
            <a:ext cx="3065929" cy="30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6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Adafruit</a:t>
            </a:r>
            <a:r>
              <a:rPr lang="en-US" dirty="0" smtClean="0"/>
              <a:t> Pro Trinket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85800"/>
            <a:ext cx="7010400" cy="5261414"/>
          </a:xfrm>
        </p:spPr>
      </p:pic>
    </p:spTree>
    <p:extLst>
      <p:ext uri="{BB962C8B-B14F-4D97-AF65-F5344CB8AC3E}">
        <p14:creationId xmlns:p14="http://schemas.microsoft.com/office/powerpoint/2010/main" val="111043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Adafruit</a:t>
            </a:r>
            <a:r>
              <a:rPr lang="en-US" dirty="0" smtClean="0"/>
              <a:t> Pro Trinket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85800"/>
            <a:ext cx="7112000" cy="5334000"/>
          </a:xfrm>
        </p:spPr>
      </p:pic>
    </p:spTree>
    <p:extLst>
      <p:ext uri="{BB962C8B-B14F-4D97-AF65-F5344CB8AC3E}">
        <p14:creationId xmlns:p14="http://schemas.microsoft.com/office/powerpoint/2010/main" val="92664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Adafruit</a:t>
            </a:r>
            <a:r>
              <a:rPr lang="en-US" dirty="0" smtClean="0"/>
              <a:t> Pro Trinket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85800"/>
            <a:ext cx="7010400" cy="5261414"/>
          </a:xfrm>
        </p:spPr>
      </p:pic>
      <p:sp>
        <p:nvSpPr>
          <p:cNvPr id="3" name="Oval 2"/>
          <p:cNvSpPr/>
          <p:nvPr/>
        </p:nvSpPr>
        <p:spPr>
          <a:xfrm>
            <a:off x="1905000" y="1752600"/>
            <a:ext cx="965771" cy="6858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981199" y="3886200"/>
            <a:ext cx="934949" cy="762000"/>
          </a:xfrm>
          <a:prstGeom prst="ellipse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70771" y="3886200"/>
            <a:ext cx="863029" cy="838200"/>
          </a:xfrm>
          <a:prstGeom prst="ellipse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985" y="798493"/>
            <a:ext cx="144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Power,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Ground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5870" y="4731249"/>
            <a:ext cx="1244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Servos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16148" y="472440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92D050"/>
                </a:solidFill>
              </a:rPr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386728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Wiring Diagram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85800"/>
            <a:ext cx="6477000" cy="6056587"/>
          </a:xfrm>
        </p:spPr>
      </p:pic>
    </p:spTree>
    <p:extLst>
      <p:ext uri="{BB962C8B-B14F-4D97-AF65-F5344CB8AC3E}">
        <p14:creationId xmlns:p14="http://schemas.microsoft.com/office/powerpoint/2010/main" val="317496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838200"/>
            <a:ext cx="4648200" cy="4525963"/>
          </a:xfrm>
        </p:spPr>
        <p:txBody>
          <a:bodyPr/>
          <a:lstStyle/>
          <a:p>
            <a:r>
              <a:rPr lang="en-US" dirty="0" smtClean="0"/>
              <a:t>Batteries</a:t>
            </a:r>
          </a:p>
          <a:p>
            <a:r>
              <a:rPr lang="en-US" dirty="0" smtClean="0"/>
              <a:t>USB</a:t>
            </a:r>
          </a:p>
        </p:txBody>
      </p:sp>
    </p:spTree>
    <p:extLst>
      <p:ext uri="{BB962C8B-B14F-4D97-AF65-F5344CB8AC3E}">
        <p14:creationId xmlns:p14="http://schemas.microsoft.com/office/powerpoint/2010/main" val="380104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85800"/>
            <a:ext cx="7772400" cy="5211763"/>
          </a:xfrm>
        </p:spPr>
        <p:txBody>
          <a:bodyPr/>
          <a:lstStyle/>
          <a:p>
            <a:r>
              <a:rPr lang="en-US" dirty="0"/>
              <a:t>a mechanism guided by automatic </a:t>
            </a:r>
            <a:r>
              <a:rPr lang="en-US" dirty="0" smtClean="0"/>
              <a:t>controls</a:t>
            </a:r>
          </a:p>
          <a:p>
            <a:pPr lvl="1"/>
            <a:r>
              <a:rPr lang="en-US" dirty="0" smtClean="0"/>
              <a:t>Mechanism</a:t>
            </a:r>
          </a:p>
          <a:p>
            <a:pPr lvl="2"/>
            <a:r>
              <a:rPr lang="en-US" dirty="0" smtClean="0"/>
              <a:t>Motors</a:t>
            </a:r>
          </a:p>
          <a:p>
            <a:pPr lvl="1"/>
            <a:r>
              <a:rPr lang="en-US" dirty="0" smtClean="0"/>
              <a:t>Guided</a:t>
            </a:r>
          </a:p>
          <a:p>
            <a:pPr lvl="2"/>
            <a:r>
              <a:rPr lang="en-US" dirty="0" smtClean="0"/>
              <a:t>Sensors</a:t>
            </a:r>
          </a:p>
          <a:p>
            <a:pPr lvl="1"/>
            <a:r>
              <a:rPr lang="en-US" dirty="0" smtClean="0"/>
              <a:t>Automatic Controls</a:t>
            </a:r>
          </a:p>
          <a:p>
            <a:pPr lvl="2"/>
            <a:r>
              <a:rPr lang="en-US" dirty="0" smtClean="0"/>
              <a:t>Microprocessor </a:t>
            </a:r>
          </a:p>
          <a:p>
            <a:pPr lvl="2"/>
            <a:r>
              <a:rPr lang="en-US" dirty="0" smtClean="0"/>
              <a:t>Code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5449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685800"/>
            <a:ext cx="3810000" cy="52117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 smtClean="0"/>
              <a:t>Hardware</a:t>
            </a:r>
          </a:p>
          <a:p>
            <a:r>
              <a:rPr lang="en-US" dirty="0" smtClean="0"/>
              <a:t>Microprocessor</a:t>
            </a:r>
          </a:p>
          <a:p>
            <a:r>
              <a:rPr lang="en-US" dirty="0" smtClean="0"/>
              <a:t>Sensors</a:t>
            </a:r>
          </a:p>
          <a:p>
            <a:r>
              <a:rPr lang="en-US" dirty="0" smtClean="0"/>
              <a:t>Motors</a:t>
            </a:r>
          </a:p>
          <a:p>
            <a:r>
              <a:rPr lang="en-US" dirty="0" smtClean="0"/>
              <a:t>Power</a:t>
            </a:r>
          </a:p>
          <a:p>
            <a:pPr marL="0" indent="0" algn="ctr">
              <a:buNone/>
            </a:pPr>
            <a:r>
              <a:rPr lang="en-US" sz="4000" dirty="0" smtClean="0"/>
              <a:t>Software</a:t>
            </a:r>
            <a:endParaRPr lang="en-US" sz="4000" dirty="0"/>
          </a:p>
          <a:p>
            <a:r>
              <a:rPr lang="en-US" dirty="0" smtClean="0"/>
              <a:t>Code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967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685800"/>
            <a:ext cx="3810000" cy="52117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 smtClean="0"/>
              <a:t>Hardware</a:t>
            </a:r>
          </a:p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Microprocessor</a:t>
            </a:r>
          </a:p>
          <a:p>
            <a:r>
              <a:rPr lang="en-US" dirty="0" smtClean="0"/>
              <a:t>Sensors</a:t>
            </a:r>
          </a:p>
          <a:p>
            <a:r>
              <a:rPr lang="en-US" dirty="0" smtClean="0"/>
              <a:t>Motors</a:t>
            </a:r>
          </a:p>
          <a:p>
            <a:r>
              <a:rPr lang="en-US" dirty="0" smtClean="0"/>
              <a:t>Power</a:t>
            </a:r>
          </a:p>
          <a:p>
            <a:pPr marL="0" indent="0" algn="ctr">
              <a:buNone/>
            </a:pPr>
            <a:r>
              <a:rPr lang="en-US" sz="4000" dirty="0" smtClean="0"/>
              <a:t>Software</a:t>
            </a:r>
            <a:endParaRPr lang="en-US" sz="4000" dirty="0"/>
          </a:p>
          <a:p>
            <a:r>
              <a:rPr lang="en-US" dirty="0" smtClean="0"/>
              <a:t>Code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5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Microprocessor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685800"/>
            <a:ext cx="3810000" cy="5211763"/>
          </a:xfrm>
        </p:spPr>
        <p:txBody>
          <a:bodyPr/>
          <a:lstStyle/>
          <a:p>
            <a:r>
              <a:rPr lang="en-US" dirty="0" smtClean="0"/>
              <a:t>Lego </a:t>
            </a:r>
            <a:r>
              <a:rPr lang="en-US" dirty="0" err="1" smtClean="0"/>
              <a:t>Mindstorm</a:t>
            </a:r>
            <a:endParaRPr lang="en-US" dirty="0" smtClean="0"/>
          </a:p>
          <a:p>
            <a:r>
              <a:rPr lang="en-US" dirty="0" smtClean="0"/>
              <a:t>Raspberry Pi</a:t>
            </a:r>
          </a:p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228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7472</TotalTime>
  <Words>616</Words>
  <Application>Microsoft Office PowerPoint</Application>
  <PresentationFormat>On-screen Show (4:3)</PresentationFormat>
  <Paragraphs>260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Introduction to Arduino and Robotics</vt:lpstr>
      <vt:lpstr>WELCOME!</vt:lpstr>
      <vt:lpstr>Upcoming Events</vt:lpstr>
      <vt:lpstr>Introductions</vt:lpstr>
      <vt:lpstr>What Are Little Bots Made Of?</vt:lpstr>
      <vt:lpstr>Robot</vt:lpstr>
      <vt:lpstr>Robot</vt:lpstr>
      <vt:lpstr>Robot</vt:lpstr>
      <vt:lpstr>Microprocessor</vt:lpstr>
      <vt:lpstr>In The Beginning…</vt:lpstr>
      <vt:lpstr>Arduino Microprocessor</vt:lpstr>
      <vt:lpstr>Arduino Microprocessor – Success!</vt:lpstr>
      <vt:lpstr>Arduino As We Know It</vt:lpstr>
      <vt:lpstr>Arduino Boards</vt:lpstr>
      <vt:lpstr>Arduino</vt:lpstr>
      <vt:lpstr>The Cardboard Box for Geeks</vt:lpstr>
      <vt:lpstr>The Cardboard Box for Geeks</vt:lpstr>
      <vt:lpstr>The Cardboard Box for Geeks</vt:lpstr>
      <vt:lpstr>The Cardboard Box for Geeks</vt:lpstr>
      <vt:lpstr>The Cardboard Box for Geeks</vt:lpstr>
      <vt:lpstr>The Cardboard Box for Geeks</vt:lpstr>
      <vt:lpstr>The Cardboard Box for Geeks</vt:lpstr>
      <vt:lpstr>The Cardboard Box for Geeks</vt:lpstr>
      <vt:lpstr>The Cardboard Box for Geeks</vt:lpstr>
      <vt:lpstr>The Cardboard Box for Geeks</vt:lpstr>
      <vt:lpstr>The Cardboard Box for Geeks</vt:lpstr>
      <vt:lpstr>The Cardboard Box for Geeks</vt:lpstr>
      <vt:lpstr>Robot</vt:lpstr>
      <vt:lpstr>GeeDee bot</vt:lpstr>
      <vt:lpstr>Robot</vt:lpstr>
      <vt:lpstr>Sensors</vt:lpstr>
      <vt:lpstr>Movement Sensors</vt:lpstr>
      <vt:lpstr>Distance Sensors</vt:lpstr>
      <vt:lpstr>Light Sensors</vt:lpstr>
      <vt:lpstr>Environment Sensors</vt:lpstr>
      <vt:lpstr>Pressure Sensors</vt:lpstr>
      <vt:lpstr>GeeDee bot</vt:lpstr>
      <vt:lpstr>Robot</vt:lpstr>
      <vt:lpstr>Motors</vt:lpstr>
      <vt:lpstr>Electric Motors</vt:lpstr>
      <vt:lpstr>Stepper Motors</vt:lpstr>
      <vt:lpstr>Servo Motors</vt:lpstr>
      <vt:lpstr>GeeDee bot</vt:lpstr>
      <vt:lpstr>Robot</vt:lpstr>
      <vt:lpstr>Power</vt:lpstr>
      <vt:lpstr>GeeDee bot</vt:lpstr>
      <vt:lpstr>GeeDee Assembly</vt:lpstr>
      <vt:lpstr>Wheel Assembly</vt:lpstr>
      <vt:lpstr>Wheel Mount</vt:lpstr>
      <vt:lpstr>Tires</vt:lpstr>
      <vt:lpstr>Connecting the Parts</vt:lpstr>
      <vt:lpstr>Solderless Breadboard</vt:lpstr>
      <vt:lpstr>Adafruit Pro Trinket</vt:lpstr>
      <vt:lpstr>Adafruit Pro Trinket</vt:lpstr>
      <vt:lpstr>Adafruit Pro Trinket</vt:lpstr>
      <vt:lpstr>Wiring Diagram</vt:lpstr>
      <vt:lpstr>Power</vt:lpstr>
    </vt:vector>
  </TitlesOfParts>
  <Company>Clearwater Analytics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</dc:title>
  <dc:creator>Sharky Jacaway</dc:creator>
  <cp:lastModifiedBy>Sharky</cp:lastModifiedBy>
  <cp:revision>36</cp:revision>
  <dcterms:created xsi:type="dcterms:W3CDTF">2015-03-16T14:38:03Z</dcterms:created>
  <dcterms:modified xsi:type="dcterms:W3CDTF">2015-10-24T11:50:59Z</dcterms:modified>
</cp:coreProperties>
</file>